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24"/>
  </p:notesMasterIdLst>
  <p:handoutMasterIdLst>
    <p:handoutMasterId r:id="rId25"/>
  </p:handoutMasterIdLst>
  <p:sldIdLst>
    <p:sldId id="265" r:id="rId3"/>
    <p:sldId id="266" r:id="rId4"/>
    <p:sldId id="270" r:id="rId5"/>
    <p:sldId id="310" r:id="rId6"/>
    <p:sldId id="272" r:id="rId7"/>
    <p:sldId id="273" r:id="rId8"/>
    <p:sldId id="290" r:id="rId9"/>
    <p:sldId id="291" r:id="rId10"/>
    <p:sldId id="293" r:id="rId11"/>
    <p:sldId id="294" r:id="rId12"/>
    <p:sldId id="295" r:id="rId13"/>
    <p:sldId id="296" r:id="rId14"/>
    <p:sldId id="299" r:id="rId15"/>
    <p:sldId id="300" r:id="rId16"/>
    <p:sldId id="301" r:id="rId17"/>
    <p:sldId id="302" r:id="rId18"/>
    <p:sldId id="303" r:id="rId19"/>
    <p:sldId id="306" r:id="rId20"/>
    <p:sldId id="307" r:id="rId21"/>
    <p:sldId id="308" r:id="rId22"/>
    <p:sldId id="30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27AE-A8F8-418B-97D4-E7328A359714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24EC-D87E-40D7-8598-1062730CF768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8846-B8CA-4A5A-A6E9-C024B8145BDA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C092-3E82-45AB-B075-2488733EAB84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EA3-B853-4856-B973-438BEE4071FC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2C34-62C9-48A3-B206-7FC1465F37F1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3F9DA-2B56-4EAF-974F-98180FDEBB38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3D74-A542-4FD6-B0A2-24E6D1298BC5}" type="datetime1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42E8-A60A-4B4B-817A-B94836C21DBB}" type="datetime1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7906-2E4C-4046-8943-A0F32BEA26EB}" type="datetime1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F6B8-7A03-4592-9DEB-6CD73EFC68B1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A19E-E57A-4773-BA75-E09A51C9028C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3F938-79E3-4EDA-B997-21DA960F416C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 Your Strengths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10" y="3540863"/>
            <a:ext cx="27432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94674" y="1045502"/>
            <a:ext cx="9791700" cy="47271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Completes tasks on time</a:t>
            </a:r>
          </a:p>
          <a:p>
            <a:r>
              <a:rPr lang="en-US" sz="3200" dirty="0" smtClean="0"/>
              <a:t>Prefers to assist rather than lead out in the forefront</a:t>
            </a:r>
          </a:p>
          <a:p>
            <a:r>
              <a:rPr lang="en-US" sz="3200" dirty="0" smtClean="0"/>
              <a:t>Self starters, organized</a:t>
            </a:r>
          </a:p>
          <a:p>
            <a:r>
              <a:rPr lang="en-US" sz="3200" dirty="0" smtClean="0"/>
              <a:t>Cooperative versus competitive</a:t>
            </a:r>
          </a:p>
          <a:p>
            <a:r>
              <a:rPr lang="en-US" sz="3200" dirty="0" smtClean="0"/>
              <a:t>Shows loyalty in actions versus words</a:t>
            </a:r>
          </a:p>
          <a:p>
            <a:r>
              <a:rPr lang="en-US" sz="3200" dirty="0" smtClean="0"/>
              <a:t>Natural event planners, assistants, retail managers, hotel and food management, nursing, and various supportive roles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453676" y="-200972"/>
            <a:ext cx="9029700" cy="1325563"/>
          </a:xfrm>
        </p:spPr>
        <p:txBody>
          <a:bodyPr/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526" y="4893346"/>
            <a:ext cx="3202546" cy="196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5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433311" y="813682"/>
            <a:ext cx="9791700" cy="55426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Uses sound, rational, instructive reasoning to help others to learn</a:t>
            </a:r>
          </a:p>
          <a:p>
            <a:r>
              <a:rPr lang="en-US" sz="3200" dirty="0" smtClean="0"/>
              <a:t>Natural ability to present difficult concepts in ways that are easy to understand</a:t>
            </a:r>
          </a:p>
          <a:p>
            <a:r>
              <a:rPr lang="en-US" sz="3200" dirty="0" smtClean="0"/>
              <a:t>Concerned with presenting truth in a logical way</a:t>
            </a:r>
          </a:p>
          <a:p>
            <a:r>
              <a:rPr lang="en-US" sz="3200" dirty="0" smtClean="0"/>
              <a:t>Needs to know reasoning behind concepts or ideas, does not take things at “face value”</a:t>
            </a:r>
          </a:p>
          <a:p>
            <a:r>
              <a:rPr lang="en-US" sz="3200" dirty="0" smtClean="0"/>
              <a:t>May appear argumentative when trying to gain further, deeper understanding</a:t>
            </a:r>
          </a:p>
          <a:p>
            <a:r>
              <a:rPr lang="en-US" sz="3200" dirty="0" smtClean="0"/>
              <a:t>Consummate debaters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399477" y="-256855"/>
            <a:ext cx="9029700" cy="1325563"/>
          </a:xfrm>
        </p:spPr>
        <p:txBody>
          <a:bodyPr/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761" y="4198514"/>
            <a:ext cx="2597239" cy="2253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70106" y="6079351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94674" y="1068708"/>
            <a:ext cx="10518283" cy="55426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Speaking gift, comfortable speaking/teaching others and usually in front of groups</a:t>
            </a:r>
          </a:p>
          <a:p>
            <a:r>
              <a:rPr lang="en-US" sz="3200" dirty="0" smtClean="0"/>
              <a:t>Needs intellectual stimulation, gets bored with routine tasks</a:t>
            </a:r>
          </a:p>
          <a:p>
            <a:r>
              <a:rPr lang="en-US" sz="3200" dirty="0" smtClean="0"/>
              <a:t>Motivated by helping others learn and grow in understanding and competency</a:t>
            </a:r>
          </a:p>
          <a:p>
            <a:r>
              <a:rPr lang="en-US" sz="3200" dirty="0" smtClean="0"/>
              <a:t>Tends to be skilled researchers</a:t>
            </a:r>
          </a:p>
          <a:p>
            <a:r>
              <a:rPr lang="en-US" sz="3200" dirty="0" smtClean="0"/>
              <a:t>Usually avid readers, excellent students</a:t>
            </a:r>
          </a:p>
          <a:p>
            <a:r>
              <a:rPr lang="en-US" sz="3200" dirty="0" smtClean="0"/>
              <a:t>Good in think tanks, R&amp;D, teaching professions, curriculum design, educational roles such as guidance counselor, and program directors.</a:t>
            </a:r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772964" y="-256855"/>
            <a:ext cx="9029700" cy="1325563"/>
          </a:xfrm>
        </p:spPr>
        <p:txBody>
          <a:bodyPr/>
          <a:lstStyle/>
          <a:p>
            <a:r>
              <a:rPr lang="en-US" dirty="0" smtClean="0"/>
              <a:t>Teacher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26" y="2624597"/>
            <a:ext cx="2067685" cy="19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7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00150" y="1352194"/>
            <a:ext cx="9791700" cy="50041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Ability to call forth the best in others through encouragement and motivation</a:t>
            </a:r>
          </a:p>
          <a:p>
            <a:r>
              <a:rPr lang="en-US" sz="3200" dirty="0" smtClean="0"/>
              <a:t>Speaking gift, usually an extraverted individual</a:t>
            </a:r>
            <a:endParaRPr lang="en-US" sz="3200" dirty="0"/>
          </a:p>
          <a:p>
            <a:r>
              <a:rPr lang="en-US" sz="3200" dirty="0" smtClean="0"/>
              <a:t>Likes to give practical advice and see people improve and succeed</a:t>
            </a:r>
          </a:p>
          <a:p>
            <a:r>
              <a:rPr lang="en-US" sz="3200" dirty="0" smtClean="0"/>
              <a:t>Gregarious personality</a:t>
            </a:r>
          </a:p>
          <a:p>
            <a:r>
              <a:rPr lang="en-US" sz="3200" dirty="0" smtClean="0"/>
              <a:t>Large circle of friends and acquaintances</a:t>
            </a:r>
          </a:p>
          <a:p>
            <a:r>
              <a:rPr lang="en-US" sz="3200" dirty="0" smtClean="0"/>
              <a:t>Well liked</a:t>
            </a:r>
          </a:p>
          <a:p>
            <a:r>
              <a:rPr lang="en-US" sz="3200" dirty="0" smtClean="0"/>
              <a:t>Avoids conflict and confrontation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169133" y="26630"/>
            <a:ext cx="4669128" cy="1325563"/>
          </a:xfrm>
        </p:spPr>
        <p:txBody>
          <a:bodyPr/>
          <a:lstStyle/>
          <a:p>
            <a:r>
              <a:rPr lang="en-US" dirty="0" smtClean="0"/>
              <a:t>Encourager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093" y="3630769"/>
            <a:ext cx="2634803" cy="26348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06696" y="6079351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59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00150" y="1352195"/>
            <a:ext cx="9791700" cy="472715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Tends to have a charismatic personality</a:t>
            </a:r>
          </a:p>
          <a:p>
            <a:r>
              <a:rPr lang="en-US" sz="3200" dirty="0" smtClean="0"/>
              <a:t>Usually has influence with many people</a:t>
            </a:r>
          </a:p>
          <a:p>
            <a:r>
              <a:rPr lang="en-US" sz="3200" dirty="0" smtClean="0"/>
              <a:t>Often finds themselves in leadership positions by default</a:t>
            </a:r>
          </a:p>
          <a:p>
            <a:r>
              <a:rPr lang="en-US" sz="3200" dirty="0" smtClean="0"/>
              <a:t>Optimistic, positive outlook</a:t>
            </a:r>
          </a:p>
          <a:p>
            <a:r>
              <a:rPr lang="en-US" sz="3200" dirty="0" smtClean="0"/>
              <a:t>Master communicators</a:t>
            </a:r>
          </a:p>
          <a:p>
            <a:r>
              <a:rPr lang="en-US" sz="3200" dirty="0" smtClean="0"/>
              <a:t>Common gifting for leaders, dancers, singers, performers, show hosts, coaches, networking roles, interviewers/journalists, motivational speakers, and salespeople.</a:t>
            </a:r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417185" y="26632"/>
            <a:ext cx="6253229" cy="1325563"/>
          </a:xfrm>
        </p:spPr>
        <p:txBody>
          <a:bodyPr/>
          <a:lstStyle/>
          <a:p>
            <a:r>
              <a:rPr lang="en-US" dirty="0" smtClean="0"/>
              <a:t>Encourager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037" y="4044214"/>
            <a:ext cx="2094963" cy="231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68330" y="1364986"/>
            <a:ext cx="9791700" cy="50041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Characterized by a charitable, generous attitude</a:t>
            </a:r>
          </a:p>
          <a:p>
            <a:r>
              <a:rPr lang="en-US" sz="3200" dirty="0" smtClean="0"/>
              <a:t>Donates time, money, energy to assist others in practical ways</a:t>
            </a:r>
          </a:p>
          <a:p>
            <a:r>
              <a:rPr lang="en-US" sz="3200" dirty="0" smtClean="0"/>
              <a:t>Motivated by knowing what they gave brought aid or joy to another regardless of whether the recipient knew the source or not.</a:t>
            </a:r>
          </a:p>
          <a:p>
            <a:r>
              <a:rPr lang="en-US" sz="3200" dirty="0" smtClean="0"/>
              <a:t>Tends to be frugal,</a:t>
            </a:r>
            <a:r>
              <a:rPr lang="en-US" sz="3200" dirty="0"/>
              <a:t> </a:t>
            </a:r>
            <a:r>
              <a:rPr lang="en-US" sz="3200" dirty="0" smtClean="0"/>
              <a:t>manages their own finances well</a:t>
            </a:r>
          </a:p>
          <a:p>
            <a:r>
              <a:rPr lang="en-US" sz="3200" dirty="0"/>
              <a:t>Usually has a talent to make and save </a:t>
            </a:r>
            <a:r>
              <a:rPr lang="en-US" sz="3200" dirty="0" smtClean="0"/>
              <a:t>money</a:t>
            </a:r>
          </a:p>
          <a:p>
            <a:r>
              <a:rPr lang="en-US" sz="3200" dirty="0" smtClean="0"/>
              <a:t>Industrious</a:t>
            </a:r>
            <a:endParaRPr lang="en-US" sz="3200" dirty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56140" y="39422"/>
            <a:ext cx="2016080" cy="1325563"/>
          </a:xfrm>
        </p:spPr>
        <p:txBody>
          <a:bodyPr/>
          <a:lstStyle/>
          <a:p>
            <a:r>
              <a:rPr lang="en-US" dirty="0" smtClean="0"/>
              <a:t>Giver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5" y="4520485"/>
            <a:ext cx="2314864" cy="18486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106696" y="6079351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12304" y="999861"/>
            <a:ext cx="9791700" cy="50794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Sometimes entrepreneurial in their thinking</a:t>
            </a:r>
          </a:p>
          <a:p>
            <a:r>
              <a:rPr lang="en-US" sz="3200" dirty="0" smtClean="0"/>
              <a:t>Effective in positions that require financial or mathematical proficiency such as budgeting, accounting, financial planning, accounts payable, or handling finances for organizations in some way.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heir generous attitude often draws them into hospitality and/or customer service roles and enables them to go above and beyond to satisfy customers. </a:t>
            </a:r>
          </a:p>
          <a:p>
            <a:r>
              <a:rPr lang="en-US" sz="3200" dirty="0" smtClean="0"/>
              <a:t>When patience and generosity of others runs out, a true givers continue to be gracious.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00143" y="-127914"/>
            <a:ext cx="5287314" cy="1325563"/>
          </a:xfrm>
        </p:spPr>
        <p:txBody>
          <a:bodyPr/>
          <a:lstStyle/>
          <a:p>
            <a:r>
              <a:rPr lang="en-US" dirty="0" smtClean="0"/>
              <a:t>Giver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60" y="4780932"/>
            <a:ext cx="2196384" cy="194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00150" y="1069895"/>
            <a:ext cx="9791700" cy="56515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Motivated to lead others to accomplish a common goal and succeed.</a:t>
            </a:r>
          </a:p>
          <a:p>
            <a:r>
              <a:rPr lang="en-US" sz="3200" dirty="0" smtClean="0"/>
              <a:t>Sees the “big picture” </a:t>
            </a:r>
          </a:p>
          <a:p>
            <a:r>
              <a:rPr lang="en-US" sz="3200" dirty="0" smtClean="0"/>
              <a:t>Looks ahead for possibilities, obstacles, and guides others to a successful completion.</a:t>
            </a:r>
          </a:p>
          <a:p>
            <a:r>
              <a:rPr lang="en-US" sz="3200" dirty="0" smtClean="0"/>
              <a:t>Take charge, assertive nature. May appear bossy when their gift is not understood.</a:t>
            </a:r>
          </a:p>
          <a:p>
            <a:r>
              <a:rPr lang="en-US" sz="3200" dirty="0"/>
              <a:t>Comfortable being in </a:t>
            </a:r>
            <a:r>
              <a:rPr lang="en-US" sz="3200" dirty="0" smtClean="0"/>
              <a:t>authority</a:t>
            </a:r>
          </a:p>
          <a:p>
            <a:r>
              <a:rPr lang="en-US" sz="3200" dirty="0" smtClean="0"/>
              <a:t>An ability to bring order by setting up structures, systems, methods for others to follow.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01962" y="0"/>
            <a:ext cx="2041838" cy="1325563"/>
          </a:xfrm>
        </p:spPr>
        <p:txBody>
          <a:bodyPr/>
          <a:lstStyle/>
          <a:p>
            <a:r>
              <a:rPr lang="en-US" dirty="0" smtClean="0"/>
              <a:t>Ruler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251583" y="6148601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428" y="4108883"/>
            <a:ext cx="1970468" cy="210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84240" y="1314528"/>
            <a:ext cx="9791700" cy="507949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Resembles behaviors of the other gifts</a:t>
            </a:r>
          </a:p>
          <a:p>
            <a:pPr lvl="1"/>
            <a:r>
              <a:rPr lang="en-US" dirty="0" smtClean="0"/>
              <a:t>Like Perceivers, Rulers warn of upcoming possibilities or obstacles</a:t>
            </a:r>
          </a:p>
          <a:p>
            <a:pPr lvl="1"/>
            <a:r>
              <a:rPr lang="en-US" dirty="0" smtClean="0"/>
              <a:t>Like Teachers, Rulers use sound and rational counsel to convince others of the common goal</a:t>
            </a:r>
          </a:p>
          <a:p>
            <a:pPr lvl="1"/>
            <a:r>
              <a:rPr lang="en-US" dirty="0" smtClean="0"/>
              <a:t>Like Encouragers, Rulers inspire others to improve and succeed</a:t>
            </a:r>
          </a:p>
          <a:p>
            <a:pPr lvl="1"/>
            <a:r>
              <a:rPr lang="en-US" dirty="0" smtClean="0"/>
              <a:t>Like Servers, Rulers tend to be task driven</a:t>
            </a:r>
          </a:p>
          <a:p>
            <a:r>
              <a:rPr lang="en-US" sz="3200" dirty="0" smtClean="0"/>
              <a:t>Unique to a Ruler is the motivation to be in charge</a:t>
            </a:r>
          </a:p>
          <a:p>
            <a:r>
              <a:rPr lang="en-US" sz="3200" dirty="0" smtClean="0"/>
              <a:t>Rulers do well in management positions, not always leadership positions. Effective as managers within a larger organization. Skills work well in consulting and advisory roles.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28663" y="0"/>
            <a:ext cx="1590004" cy="1325563"/>
          </a:xfrm>
        </p:spPr>
        <p:txBody>
          <a:bodyPr/>
          <a:lstStyle/>
          <a:p>
            <a:r>
              <a:rPr lang="en-US" dirty="0" smtClean="0"/>
              <a:t>Ruler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18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532" y="4247383"/>
            <a:ext cx="1970468" cy="210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0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00150" y="1178003"/>
            <a:ext cx="9791700" cy="554347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Motivated to relieve suffering of others, show empathy, and bring comfort</a:t>
            </a:r>
          </a:p>
          <a:p>
            <a:r>
              <a:rPr lang="en-US" sz="3200" dirty="0" smtClean="0"/>
              <a:t>Like Perceivers, Mercy gifts are concerned about injustice because of the desire to help the victims of injustice.</a:t>
            </a:r>
          </a:p>
          <a:p>
            <a:r>
              <a:rPr lang="en-US" sz="3200" dirty="0" smtClean="0"/>
              <a:t>Enables one to extend patience and grace to others for longer periods of time than other gifts</a:t>
            </a:r>
          </a:p>
          <a:p>
            <a:r>
              <a:rPr lang="en-US" sz="3200" dirty="0" smtClean="0"/>
              <a:t>Tender-hearted and people focus versus task focus</a:t>
            </a:r>
          </a:p>
          <a:p>
            <a:r>
              <a:rPr lang="en-US" sz="3200" dirty="0" smtClean="0"/>
              <a:t>Needs to be aware of their sensitive nature, feelings </a:t>
            </a:r>
            <a:r>
              <a:rPr lang="en-US" sz="3200" dirty="0"/>
              <a:t> </a:t>
            </a:r>
            <a:r>
              <a:rPr lang="en-US" sz="3200" dirty="0" smtClean="0"/>
              <a:t>hurt easier than other gifts.</a:t>
            </a:r>
          </a:p>
          <a:p>
            <a:r>
              <a:rPr lang="en-US" sz="3200" dirty="0" smtClean="0"/>
              <a:t>Avoids conflict and confrontations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959171" y="0"/>
            <a:ext cx="2016080" cy="1325563"/>
          </a:xfrm>
        </p:spPr>
        <p:txBody>
          <a:bodyPr/>
          <a:lstStyle/>
          <a:p>
            <a:r>
              <a:rPr lang="en-US" dirty="0" smtClean="0"/>
              <a:t>Mercy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051" y="4550651"/>
            <a:ext cx="1874949" cy="18749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51583" y="6148601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8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What you would most like to do or have an effect on?</a:t>
            </a:r>
          </a:p>
          <a:p>
            <a:pPr lvl="1"/>
            <a:r>
              <a:rPr lang="en-US" sz="2800" dirty="0"/>
              <a:t>Gift – WHAT you will do (your strengths)</a:t>
            </a:r>
          </a:p>
          <a:p>
            <a:pPr lvl="1"/>
            <a:endParaRPr lang="en-US" sz="2800" dirty="0" smtClean="0"/>
          </a:p>
          <a:p>
            <a:pPr lvl="0"/>
            <a:r>
              <a:rPr lang="en-US" sz="3200" dirty="0" smtClean="0"/>
              <a:t>Where do you desire to make a difference?</a:t>
            </a:r>
          </a:p>
          <a:p>
            <a:pPr lvl="1"/>
            <a:r>
              <a:rPr lang="en-US" sz="2800" dirty="0" smtClean="0"/>
              <a:t>Call – WHERE you will make a difference</a:t>
            </a:r>
          </a:p>
          <a:p>
            <a:pPr lvl="0"/>
            <a:endParaRPr lang="en-US" dirty="0" smtClean="0"/>
          </a:p>
          <a:p>
            <a:pPr lvl="0"/>
            <a:r>
              <a:rPr lang="en-US" sz="3200" dirty="0" smtClean="0"/>
              <a:t>Personality – HOW it will look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28950" y="320675"/>
            <a:ext cx="9029700" cy="1325563"/>
          </a:xfrm>
        </p:spPr>
        <p:txBody>
          <a:bodyPr/>
          <a:lstStyle/>
          <a:p>
            <a:r>
              <a:rPr lang="en-US" dirty="0" smtClean="0"/>
              <a:t>Learn where you best fit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Gifttest.org © 2016 Dorena </a:t>
            </a:r>
            <a:r>
              <a:rPr lang="en-US" dirty="0" err="1" smtClean="0"/>
              <a:t>DellaVecchio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480" y="3400023"/>
            <a:ext cx="3183519" cy="3406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5500" y="6214847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9542" y="1172986"/>
            <a:ext cx="9791700" cy="507949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L</a:t>
            </a:r>
            <a:r>
              <a:rPr lang="en-US" sz="3200" dirty="0" smtClean="0"/>
              <a:t>ess likely to become frustrated when people repeatedly come to them with problems, unlike those gifted in other areas. </a:t>
            </a:r>
          </a:p>
          <a:p>
            <a:r>
              <a:rPr lang="en-US" sz="3200" dirty="0" smtClean="0"/>
              <a:t>Good fit for human resource departments where employee concerns are addressed.</a:t>
            </a:r>
          </a:p>
          <a:p>
            <a:r>
              <a:rPr lang="en-US" sz="3200" dirty="0" smtClean="0"/>
              <a:t>Must understand the need to set personal boundaries so they do not get burned out with problems of others.</a:t>
            </a:r>
          </a:p>
          <a:p>
            <a:r>
              <a:rPr lang="en-US" sz="3200" dirty="0" smtClean="0"/>
              <a:t>Often effective in hospitality roles where bringing comfort is needed.</a:t>
            </a:r>
          </a:p>
          <a:p>
            <a:r>
              <a:rPr lang="en-US" sz="3200" dirty="0"/>
              <a:t>Mercy gifts tend to be gifted in the creative </a:t>
            </a:r>
            <a:r>
              <a:rPr lang="en-US" sz="3200" dirty="0" smtClean="0"/>
              <a:t>arts</a:t>
            </a:r>
          </a:p>
          <a:p>
            <a:r>
              <a:rPr lang="en-US" sz="3200" dirty="0" smtClean="0"/>
              <a:t>Good fit for roles that require compassion such as nursing, working with children, physical therapists, counselors.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778867" y="0"/>
            <a:ext cx="1913049" cy="1325563"/>
          </a:xfrm>
        </p:spPr>
        <p:txBody>
          <a:bodyPr/>
          <a:lstStyle/>
          <a:p>
            <a:r>
              <a:rPr lang="en-US" dirty="0" smtClean="0"/>
              <a:t>Mercy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14" y="4519069"/>
            <a:ext cx="1874949" cy="187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1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05457" y="1276860"/>
            <a:ext cx="9791700" cy="50794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Are you doing what you were created for?</a:t>
            </a:r>
          </a:p>
          <a:p>
            <a:r>
              <a:rPr lang="en-US" sz="3600" dirty="0" smtClean="0"/>
              <a:t>Are you using your strengths?</a:t>
            </a:r>
          </a:p>
          <a:p>
            <a:r>
              <a:rPr lang="en-US" sz="3600" dirty="0" smtClean="0"/>
              <a:t>Discovering your gifts will enable you to seek out opportunities where you feel the most comfortable, effective, and personally satisfied.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58196" y="26632"/>
            <a:ext cx="9029700" cy="1325563"/>
          </a:xfrm>
        </p:spPr>
        <p:txBody>
          <a:bodyPr/>
          <a:lstStyle/>
          <a:p>
            <a:r>
              <a:rPr lang="en-US" dirty="0" smtClean="0"/>
              <a:t>Learn where you best fit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21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990765"/>
            <a:ext cx="27432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Perceiver</a:t>
            </a:r>
          </a:p>
          <a:p>
            <a:pPr lvl="0"/>
            <a:r>
              <a:rPr lang="en-US" sz="3200" dirty="0" smtClean="0"/>
              <a:t>Teacher</a:t>
            </a:r>
          </a:p>
          <a:p>
            <a:pPr lvl="0"/>
            <a:r>
              <a:rPr lang="en-US" sz="3200" dirty="0" smtClean="0"/>
              <a:t>Encourager</a:t>
            </a:r>
          </a:p>
          <a:p>
            <a:pPr lvl="0"/>
            <a:r>
              <a:rPr lang="en-US" sz="3200" dirty="0" smtClean="0"/>
              <a:t>Server</a:t>
            </a:r>
          </a:p>
          <a:p>
            <a:pPr lvl="0"/>
            <a:r>
              <a:rPr lang="en-US" sz="3200" dirty="0" smtClean="0"/>
              <a:t>Giver</a:t>
            </a:r>
          </a:p>
          <a:p>
            <a:pPr lvl="0"/>
            <a:r>
              <a:rPr lang="en-US" sz="3200" dirty="0" smtClean="0"/>
              <a:t>Ruler</a:t>
            </a:r>
          </a:p>
          <a:p>
            <a:pPr lvl="0"/>
            <a:r>
              <a:rPr lang="en-US" sz="3200" dirty="0" smtClean="0"/>
              <a:t>Mercy</a:t>
            </a:r>
          </a:p>
          <a:p>
            <a:pPr lvl="0"/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Motivational Gifts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3</a:t>
            </a:fld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932780" y="1825625"/>
            <a:ext cx="715420" cy="1725769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3438658" y="3773510"/>
            <a:ext cx="494121" cy="206062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51729" y="2499322"/>
            <a:ext cx="20062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Speaking gifts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1451" y="4619154"/>
            <a:ext cx="20062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Doing gifts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9273" y="2748228"/>
            <a:ext cx="470830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Intrinsic motivations or tendencies that make each person unique. Listed in Romans 12 of the Bible.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310" y="3441684"/>
            <a:ext cx="6096000" cy="304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31331" y="6176963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3609" y="2178251"/>
            <a:ext cx="9791700" cy="4351338"/>
          </a:xfrm>
        </p:spPr>
        <p:txBody>
          <a:bodyPr/>
          <a:lstStyle/>
          <a:p>
            <a:r>
              <a:rPr lang="en-US" sz="3600" dirty="0"/>
              <a:t>Knowledge of the gifts enables one to:</a:t>
            </a:r>
          </a:p>
          <a:p>
            <a:pPr marL="285750" indent="-285750">
              <a:buFontTx/>
              <a:buChar char="-"/>
            </a:pPr>
            <a:r>
              <a:rPr lang="en-US" sz="3600" dirty="0"/>
              <a:t>D</a:t>
            </a:r>
            <a:r>
              <a:rPr lang="en-US" sz="3600" dirty="0" smtClean="0"/>
              <a:t>iscover </a:t>
            </a:r>
            <a:r>
              <a:rPr lang="en-US" sz="3600" dirty="0"/>
              <a:t>their </a:t>
            </a:r>
            <a:r>
              <a:rPr lang="en-US" sz="3600" dirty="0" smtClean="0"/>
              <a:t>strengths</a:t>
            </a:r>
            <a:endParaRPr lang="en-US" sz="3600" dirty="0"/>
          </a:p>
          <a:p>
            <a:pPr lvl="0">
              <a:buFontTx/>
              <a:buChar char="-"/>
            </a:pPr>
            <a:r>
              <a:rPr lang="en-US" sz="3600" dirty="0" smtClean="0"/>
              <a:t>Know what career or jobs best fit their gifts</a:t>
            </a:r>
          </a:p>
          <a:p>
            <a:pPr lvl="0">
              <a:buFontTx/>
              <a:buChar char="-"/>
            </a:pPr>
            <a:r>
              <a:rPr lang="en-US" sz="3600" dirty="0" smtClean="0"/>
              <a:t>This contributes to a sense of well-being and allows you to be where you feel most effective, self-motivated, and satisfied.</a:t>
            </a:r>
          </a:p>
          <a:p>
            <a:pPr lvl="0">
              <a:buFontTx/>
              <a:buChar char="-"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27768" y="278481"/>
            <a:ext cx="4849432" cy="1325563"/>
          </a:xfrm>
        </p:spPr>
        <p:txBody>
          <a:bodyPr/>
          <a:lstStyle/>
          <a:p>
            <a:r>
              <a:rPr lang="en-US" dirty="0" smtClean="0"/>
              <a:t>Motivational Gifts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270" y="142918"/>
            <a:ext cx="3279819" cy="29222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03824" y="3065171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06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53762" y="1776818"/>
            <a:ext cx="9791700" cy="4579531"/>
          </a:xfrm>
        </p:spPr>
        <p:txBody>
          <a:bodyPr/>
          <a:lstStyle/>
          <a:p>
            <a:r>
              <a:rPr lang="en-US" sz="3600" dirty="0" smtClean="0"/>
              <a:t>Identifying gifts in others </a:t>
            </a:r>
            <a:r>
              <a:rPr lang="en-US" sz="3600" dirty="0"/>
              <a:t>enables one to</a:t>
            </a:r>
            <a:r>
              <a:rPr lang="en-US" sz="3600" dirty="0" smtClean="0"/>
              <a:t>:</a:t>
            </a:r>
            <a:endParaRPr lang="en-US" sz="3600" dirty="0"/>
          </a:p>
          <a:p>
            <a:pPr marL="285750" indent="-285750">
              <a:buFontTx/>
              <a:buChar char="-"/>
            </a:pPr>
            <a:r>
              <a:rPr lang="en-US" sz="3600" dirty="0"/>
              <a:t>U</a:t>
            </a:r>
            <a:r>
              <a:rPr lang="en-US" sz="3600" dirty="0" smtClean="0"/>
              <a:t>nderstand </a:t>
            </a:r>
            <a:r>
              <a:rPr lang="en-US" sz="3600" dirty="0"/>
              <a:t>how to </a:t>
            </a:r>
            <a:r>
              <a:rPr lang="en-US" sz="3600" dirty="0" smtClean="0"/>
              <a:t>motivate different people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Understand the “why” behind someone’s likes and dislikes</a:t>
            </a:r>
          </a:p>
          <a:p>
            <a:pPr marL="285750" indent="-285750">
              <a:buFontTx/>
              <a:buChar char="-"/>
            </a:pPr>
            <a:r>
              <a:rPr lang="en-US" sz="3600" dirty="0" smtClean="0"/>
              <a:t>Results in better interpersonal relationships</a:t>
            </a:r>
            <a:endParaRPr lang="en-US" sz="3600" dirty="0"/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921081" y="223458"/>
            <a:ext cx="4759280" cy="1325563"/>
          </a:xfrm>
        </p:spPr>
        <p:txBody>
          <a:bodyPr/>
          <a:lstStyle/>
          <a:p>
            <a:r>
              <a:rPr lang="en-US" dirty="0" smtClean="0"/>
              <a:t>Motivational Gifts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093" y="3612113"/>
            <a:ext cx="2738906" cy="28382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37472" y="5851158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2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400" y="1825625"/>
            <a:ext cx="1115310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each have  2 or 3 gifts called a “gift mix” or profile 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During our lifetime, our gift mix varies depending on:</a:t>
            </a:r>
          </a:p>
          <a:p>
            <a:pPr lvl="1"/>
            <a:r>
              <a:rPr lang="en-US" sz="2800" dirty="0" smtClean="0"/>
              <a:t>Different roles in life</a:t>
            </a:r>
          </a:p>
          <a:p>
            <a:pPr lvl="2"/>
            <a:r>
              <a:rPr lang="en-US" sz="2800" dirty="0" smtClean="0"/>
              <a:t>Different occupations (career changes)</a:t>
            </a:r>
          </a:p>
          <a:p>
            <a:pPr lvl="2"/>
            <a:r>
              <a:rPr lang="en-US" sz="2800" dirty="0" smtClean="0"/>
              <a:t>Different relationships (son or daughter versus parent, grandparent)</a:t>
            </a:r>
          </a:p>
          <a:p>
            <a:pPr lvl="1"/>
            <a:r>
              <a:rPr lang="en-US" sz="2800" dirty="0" smtClean="0"/>
              <a:t>Different times of life (school, work, retirement)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Gifts vary within your lifetime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5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83098" y="1360996"/>
            <a:ext cx="9791700" cy="5177916"/>
          </a:xfrm>
        </p:spPr>
        <p:txBody>
          <a:bodyPr>
            <a:normAutofit/>
          </a:bodyPr>
          <a:lstStyle/>
          <a:p>
            <a:r>
              <a:rPr lang="en-US" dirty="0" smtClean="0"/>
              <a:t>Ability to reveal information to help others, keen discernment and sense of right and wrong</a:t>
            </a:r>
          </a:p>
          <a:p>
            <a:r>
              <a:rPr lang="en-US" dirty="0" smtClean="0"/>
              <a:t>Desire to “stand up for what is </a:t>
            </a:r>
            <a:r>
              <a:rPr lang="en-US" dirty="0" err="1" smtClean="0"/>
              <a:t>right”and</a:t>
            </a:r>
            <a:r>
              <a:rPr lang="en-US" dirty="0" smtClean="0"/>
              <a:t> intense disdain for injustice</a:t>
            </a:r>
          </a:p>
          <a:p>
            <a:r>
              <a:rPr lang="en-US" dirty="0" smtClean="0"/>
              <a:t>Tend to see things in “black and white” with no gray areas. High integrity, values truth.</a:t>
            </a:r>
          </a:p>
          <a:p>
            <a:r>
              <a:rPr lang="en-US" dirty="0" smtClean="0"/>
              <a:t>Can become passionate about a principle or cause – having the right message but too zealous in their presentation. Perceivers are bold</a:t>
            </a:r>
            <a:r>
              <a:rPr lang="en-US" dirty="0"/>
              <a:t> </a:t>
            </a:r>
            <a:r>
              <a:rPr lang="en-US" dirty="0" smtClean="0"/>
              <a:t>and will confront.</a:t>
            </a:r>
          </a:p>
          <a:p>
            <a:r>
              <a:rPr lang="en-US" dirty="0" smtClean="0"/>
              <a:t>Tend to be private individuals due to introspective nature. Can become too critical of themselves.</a:t>
            </a:r>
          </a:p>
          <a:p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81134" y="0"/>
            <a:ext cx="2595629" cy="1325563"/>
          </a:xfrm>
        </p:spPr>
        <p:txBody>
          <a:bodyPr/>
          <a:lstStyle/>
          <a:p>
            <a:r>
              <a:rPr lang="en-US" dirty="0" smtClean="0"/>
              <a:t>Perceiver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38" y="4846973"/>
            <a:ext cx="1885962" cy="1874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75742" y="6538912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2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24973" y="1406379"/>
            <a:ext cx="9791700" cy="47271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Friendships go deep, they are loyal, protective individuals</a:t>
            </a:r>
          </a:p>
          <a:p>
            <a:r>
              <a:rPr lang="en-US" sz="3200" dirty="0" smtClean="0"/>
              <a:t>Problem solvers, they can “see” what is wrong in people and situations. This can make them appear critical or pessimistic of others when their gift is not understood.</a:t>
            </a:r>
          </a:p>
          <a:p>
            <a:r>
              <a:rPr lang="en-US" sz="3200" dirty="0" smtClean="0"/>
              <a:t>Enjoys the challenge of solving tough issues/problems</a:t>
            </a:r>
          </a:p>
          <a:p>
            <a:r>
              <a:rPr lang="en-US" sz="3200" dirty="0" smtClean="0"/>
              <a:t>Creative, inventive, often entrepreneurial</a:t>
            </a:r>
          </a:p>
          <a:p>
            <a:r>
              <a:rPr lang="en-US" sz="3200" dirty="0" smtClean="0"/>
              <a:t>Gifted for advisory roles, advocating, public speaking, legal occupations, and the arts</a:t>
            </a:r>
          </a:p>
          <a:p>
            <a:endParaRPr lang="en-US" sz="32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373719" y="80816"/>
            <a:ext cx="6805143" cy="1325563"/>
          </a:xfrm>
        </p:spPr>
        <p:txBody>
          <a:bodyPr/>
          <a:lstStyle/>
          <a:p>
            <a:r>
              <a:rPr lang="en-US" dirty="0" smtClean="0"/>
              <a:t>Perceiver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691" y="4558748"/>
            <a:ext cx="2313309" cy="22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6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71977" y="1193222"/>
            <a:ext cx="9628030" cy="51631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Particularly skilled to identify tasks or resources needed and plans ahead to meet needs </a:t>
            </a:r>
          </a:p>
          <a:p>
            <a:r>
              <a:rPr lang="en-US" sz="3200" dirty="0" smtClean="0"/>
              <a:t>Motivated by helping someone else</a:t>
            </a:r>
          </a:p>
          <a:p>
            <a:r>
              <a:rPr lang="en-US" sz="3200" dirty="0" smtClean="0"/>
              <a:t>Prefer to accomplish tasks without an audience</a:t>
            </a:r>
          </a:p>
          <a:p>
            <a:r>
              <a:rPr lang="en-US" sz="3200" dirty="0" smtClean="0"/>
              <a:t>See needs “behind the scenes” as essential to making things work on the “front lines”</a:t>
            </a:r>
          </a:p>
          <a:p>
            <a:r>
              <a:rPr lang="en-US" sz="3200" dirty="0" smtClean="0"/>
              <a:t>Efficient, keeps things moving</a:t>
            </a:r>
          </a:p>
          <a:p>
            <a:r>
              <a:rPr lang="en-US" sz="3200" dirty="0" smtClean="0"/>
              <a:t>Attends to detail, works with excellence,</a:t>
            </a:r>
          </a:p>
          <a:p>
            <a:r>
              <a:rPr lang="en-US" sz="3200" dirty="0" smtClean="0"/>
              <a:t>Excels at achieving short term goals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41274" y="-132341"/>
            <a:ext cx="9029700" cy="1325563"/>
          </a:xfrm>
        </p:spPr>
        <p:txBody>
          <a:bodyPr/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Gifttest.org © 2016 Dorena DellaVecchio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1" y="4391696"/>
            <a:ext cx="3202546" cy="19646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5500" y="6035288"/>
            <a:ext cx="183631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Photo via </a:t>
            </a:r>
            <a:r>
              <a:rPr lang="en-US" sz="1200" dirty="0" err="1" smtClean="0">
                <a:solidFill>
                  <a:schemeClr val="tx2"/>
                </a:solidFill>
              </a:rPr>
              <a:t>Pixabay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9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1389</Words>
  <Application>Microsoft Office PowerPoint</Application>
  <PresentationFormat>Widescreen</PresentationFormat>
  <Paragraphs>204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Cloud skipper design template</vt:lpstr>
      <vt:lpstr>Discover Your Strengths</vt:lpstr>
      <vt:lpstr>Learn where you best fit</vt:lpstr>
      <vt:lpstr>Motivational Gifts</vt:lpstr>
      <vt:lpstr>Motivational Gifts</vt:lpstr>
      <vt:lpstr>Motivational Gifts</vt:lpstr>
      <vt:lpstr>Gifts vary within your lifetime</vt:lpstr>
      <vt:lpstr>Perceiver</vt:lpstr>
      <vt:lpstr>Perceiver</vt:lpstr>
      <vt:lpstr>Server</vt:lpstr>
      <vt:lpstr>Server</vt:lpstr>
      <vt:lpstr>Teacher</vt:lpstr>
      <vt:lpstr>Teacher</vt:lpstr>
      <vt:lpstr>Encourager</vt:lpstr>
      <vt:lpstr>Encourager</vt:lpstr>
      <vt:lpstr>Giver</vt:lpstr>
      <vt:lpstr>Giver</vt:lpstr>
      <vt:lpstr>Ruler</vt:lpstr>
      <vt:lpstr>Ruler</vt:lpstr>
      <vt:lpstr>Mercy</vt:lpstr>
      <vt:lpstr>Mercy</vt:lpstr>
      <vt:lpstr>Learn where you best fit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2016-02-28T01:18:29Z</dcterms:created>
  <dcterms:modified xsi:type="dcterms:W3CDTF">2016-03-23T03:32:21Z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